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6" r:id="rId29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1" Type="http://schemas.openxmlformats.org/officeDocument/2006/relationships/slide" Target="slides/slide17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9" name="Shape 11459"/>
        <p:cNvGrpSpPr/>
        <p:nvPr/>
      </p:nvGrpSpPr>
      <p:grpSpPr>
        <a:xfrm>
          <a:off x="0" y="0"/>
          <a:ext cx="0" cy="0"/>
          <a:chOff x="0" y="0"/>
          <a:chExt cx="0" cy="0"/>
        </a:xfrm>
      </p:grpSpPr>
      <p:sp>
        <p:nvSpPr>
          <p:cNvPr id="11460" name="Google Shape;11460;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461" name="Google Shape;11461;p1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62" name="Google Shape;11462;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Special promotions is the topic many of you may have thought we’d be spending the most time on today.  We could, in fact, talk about special promotions for days.  </a:t>
            </a:r>
            <a:endParaRPr/>
          </a:p>
          <a:p>
            <a:pPr indent="0" lvl="0" marL="0" rtl="0" algn="l">
              <a:spcBef>
                <a:spcPts val="0"/>
              </a:spcBef>
              <a:spcAft>
                <a:spcPts val="0"/>
              </a:spcAft>
              <a:buNone/>
            </a:pPr>
            <a:r>
              <a:rPr lang="en-US"/>
              <a:t>I encourage you to enlist the help of everyone you can to do special promotions – students, teachers, community, administration, and especially those on your staff who are creative and like to have FUN!!!!</a:t>
            </a:r>
            <a:endParaRPr/>
          </a:p>
          <a:p>
            <a:pPr indent="0" lvl="0" marL="0" rtl="0" algn="l">
              <a:spcBef>
                <a:spcPts val="0"/>
              </a:spcBef>
              <a:spcAft>
                <a:spcPts val="0"/>
              </a:spcAft>
              <a:buNone/>
            </a:pPr>
            <a:r>
              <a:rPr lang="en-US"/>
              <a:t>Some school districts have a special promotion once a month – it may be as simple as celebrating the birthdays of all students in that month.  (Remember to celebrate summer birthdays sometime during the school year, too)</a:t>
            </a:r>
            <a:endParaRPr/>
          </a:p>
          <a:p>
            <a:pPr indent="0" lvl="0" marL="0" rtl="0" algn="l">
              <a:spcBef>
                <a:spcPts val="0"/>
              </a:spcBef>
              <a:spcAft>
                <a:spcPts val="0"/>
              </a:spcAft>
              <a:buNone/>
            </a:pPr>
            <a:r>
              <a:rPr lang="en-US"/>
              <a:t>Perhaps it is offering a theme or specialty bar once or twice a month.  (Some may even do this on a weekly basis)</a:t>
            </a:r>
            <a:endParaRPr/>
          </a:p>
          <a:p>
            <a:pPr indent="0" lvl="0" marL="0" rtl="0" algn="l">
              <a:spcBef>
                <a:spcPts val="0"/>
              </a:spcBef>
              <a:spcAft>
                <a:spcPts val="0"/>
              </a:spcAft>
              <a:buNone/>
            </a:pPr>
            <a:r>
              <a:rPr lang="en-US"/>
              <a:t>Encourage you to promote school nutrition by going into classrooms for nutrition education – perhaps could be simply to help students plan one menu for the month.  Advertise it as such.</a:t>
            </a:r>
            <a:endParaRPr/>
          </a:p>
          <a:p>
            <a:pPr indent="0" lvl="0" marL="0" rtl="0" algn="l">
              <a:spcBef>
                <a:spcPts val="0"/>
              </a:spcBef>
              <a:spcAft>
                <a:spcPts val="0"/>
              </a:spcAft>
              <a:buNone/>
            </a:pPr>
            <a:r>
              <a:rPr lang="en-US"/>
              <a:t>Word of caution – start small and expand.  Don’t do too much too quickly – results in burn-out or hopefully not – a “flop”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notesSlide" Target="../notesSlides/notesSlide171.xml"/></Relationships>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3" name="Shape 11463"/>
        <p:cNvGrpSpPr/>
        <p:nvPr/>
      </p:nvGrpSpPr>
      <p:grpSpPr>
        <a:xfrm>
          <a:off x="0" y="0"/>
          <a:ext cx="0" cy="0"/>
          <a:chOff x="0" y="0"/>
          <a:chExt cx="0" cy="0"/>
        </a:xfrm>
      </p:grpSpPr>
      <p:sp>
        <p:nvSpPr>
          <p:cNvPr id="11464" name="Google Shape;11464;p16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Special Promotions - Monthly</a:t>
            </a:r>
            <a:endParaRPr/>
          </a:p>
        </p:txBody>
      </p:sp>
      <p:sp>
        <p:nvSpPr>
          <p:cNvPr id="11465" name="Google Shape;11465;p1601"/>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p>
            <a:pPr indent="-447675" lvl="0" marL="447675" rtl="0" algn="l">
              <a:spcBef>
                <a:spcPts val="0"/>
              </a:spcBef>
              <a:spcAft>
                <a:spcPts val="0"/>
              </a:spcAft>
              <a:buSzPts val="2240"/>
              <a:buChar char="■"/>
            </a:pPr>
            <a:r>
              <a:rPr lang="en-US"/>
              <a:t>Birthday Celebrations</a:t>
            </a:r>
            <a:endParaRPr/>
          </a:p>
          <a:p>
            <a:pPr indent="-439738" lvl="1" marL="889000" rtl="0" algn="l">
              <a:spcBef>
                <a:spcPts val="560"/>
              </a:spcBef>
              <a:spcAft>
                <a:spcPts val="0"/>
              </a:spcAft>
              <a:buSzPts val="1820"/>
              <a:buChar char="⚪"/>
            </a:pPr>
            <a:r>
              <a:rPr lang="en-US"/>
              <a:t>Students for each month</a:t>
            </a:r>
            <a:endParaRPr/>
          </a:p>
          <a:p>
            <a:pPr indent="-439738" lvl="1" marL="889000" rtl="0" algn="l">
              <a:spcBef>
                <a:spcPts val="560"/>
              </a:spcBef>
              <a:spcAft>
                <a:spcPts val="0"/>
              </a:spcAft>
              <a:buSzPts val="1820"/>
              <a:buChar char="⚪"/>
            </a:pPr>
            <a:r>
              <a:rPr lang="en-US"/>
              <a:t>Celebrity of the Month </a:t>
            </a:r>
            <a:endParaRPr/>
          </a:p>
          <a:p>
            <a:pPr indent="-403225" lvl="2" marL="1293813" rtl="0" algn="l">
              <a:spcBef>
                <a:spcPts val="480"/>
              </a:spcBef>
              <a:spcAft>
                <a:spcPts val="0"/>
              </a:spcAft>
              <a:buSzPts val="1680"/>
              <a:buChar char="■"/>
            </a:pPr>
            <a:r>
              <a:rPr lang="en-US"/>
              <a:t>Dr. Seuss – March 2nd</a:t>
            </a:r>
            <a:endParaRPr/>
          </a:p>
          <a:p>
            <a:pPr indent="-403225" lvl="2" marL="1293813" rtl="0" algn="l">
              <a:spcBef>
                <a:spcPts val="480"/>
              </a:spcBef>
              <a:spcAft>
                <a:spcPts val="0"/>
              </a:spcAft>
              <a:buSzPts val="1680"/>
              <a:buChar char="■"/>
            </a:pPr>
            <a:r>
              <a:rPr lang="en-US"/>
              <a:t>Mickey Mouse – November 18th</a:t>
            </a:r>
            <a:endParaRPr/>
          </a:p>
          <a:p>
            <a:pPr indent="-447675" lvl="0" marL="447675" rtl="0" algn="l">
              <a:spcBef>
                <a:spcPts val="640"/>
              </a:spcBef>
              <a:spcAft>
                <a:spcPts val="0"/>
              </a:spcAft>
              <a:buSzPts val="2240"/>
              <a:buChar char="■"/>
            </a:pPr>
            <a:r>
              <a:rPr lang="en-US"/>
              <a:t>Theme or Specialty Bars</a:t>
            </a:r>
            <a:endParaRPr/>
          </a:p>
          <a:p>
            <a:pPr indent="-447675" lvl="0" marL="447675" rtl="0" algn="l">
              <a:spcBef>
                <a:spcPts val="640"/>
              </a:spcBef>
              <a:spcAft>
                <a:spcPts val="0"/>
              </a:spcAft>
              <a:buSzPts val="2240"/>
              <a:buChar char="■"/>
            </a:pPr>
            <a:r>
              <a:rPr lang="en-US"/>
              <a:t>Menus planned by classrooms/grades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